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145706174" r:id="rId5"/>
    <p:sldId id="27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145706187" r:id="rId15"/>
    <p:sldId id="269" r:id="rId16"/>
    <p:sldId id="268" r:id="rId17"/>
    <p:sldId id="270" r:id="rId18"/>
    <p:sldId id="271" r:id="rId19"/>
    <p:sldId id="2145706188" r:id="rId20"/>
    <p:sldId id="258" r:id="rId21"/>
    <p:sldId id="2145706175" r:id="rId22"/>
    <p:sldId id="2145706172" r:id="rId23"/>
    <p:sldId id="2145706173" r:id="rId24"/>
    <p:sldId id="2145706184" r:id="rId25"/>
    <p:sldId id="2145706180" r:id="rId26"/>
    <p:sldId id="2145706189" r:id="rId27"/>
    <p:sldId id="2145706190" r:id="rId28"/>
    <p:sldId id="2145706176" r:id="rId29"/>
    <p:sldId id="2145706185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94700"/>
  </p:normalViewPr>
  <p:slideViewPr>
    <p:cSldViewPr snapToGrid="0" snapToObjects="1">
      <p:cViewPr varScale="1">
        <p:scale>
          <a:sx n="144" d="100"/>
          <a:sy n="144" d="100"/>
        </p:scale>
        <p:origin x="8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658BC-385B-9A4F-84E2-698BAAA72475}" type="datetimeFigureOut">
              <a:rPr lang="ru-RU" smtClean="0"/>
              <a:t>07.09.2022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3D5F1-3E4A-084B-AAC2-BA7C40C750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205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Let me start from products with</a:t>
            </a:r>
            <a:r>
              <a:rPr lang="ru-RU" dirty="0"/>
              <a:t> </a:t>
            </a:r>
            <a:r>
              <a:rPr lang="en-US" dirty="0"/>
              <a:t>speech recognition</a:t>
            </a:r>
            <a:r>
              <a:rPr lang="en" dirty="0"/>
              <a:t> in </a:t>
            </a:r>
            <a:r>
              <a:rPr lang="en" dirty="0" err="1"/>
              <a:t>Sber</a:t>
            </a:r>
            <a:r>
              <a:rPr lang="en" dirty="0"/>
              <a:t>.</a:t>
            </a:r>
          </a:p>
          <a:p>
            <a:endParaRPr lang="en" dirty="0"/>
          </a:p>
          <a:p>
            <a:r>
              <a:rPr lang="en" dirty="0" err="1"/>
              <a:t>Sber</a:t>
            </a:r>
            <a:r>
              <a:rPr lang="en" dirty="0"/>
              <a:t> is a digital ecosystem with Sberbank as a center of the ecosystem. It is the biggest bank in</a:t>
            </a:r>
            <a:r>
              <a:rPr lang="ru-RU" dirty="0"/>
              <a:t> </a:t>
            </a:r>
            <a:r>
              <a:rPr lang="en-US" dirty="0"/>
              <a:t>Russia and</a:t>
            </a:r>
            <a:r>
              <a:rPr lang="en" dirty="0"/>
              <a:t> eastern Europe. </a:t>
            </a:r>
            <a:r>
              <a:rPr lang="en" dirty="0" err="1"/>
              <a:t>Sber</a:t>
            </a:r>
            <a:r>
              <a:rPr lang="en" dirty="0"/>
              <a:t> ecosystem has more than 100 million customers. </a:t>
            </a:r>
            <a:r>
              <a:rPr lang="en" dirty="0" err="1"/>
              <a:t>SberDevices</a:t>
            </a:r>
            <a:r>
              <a:rPr lang="en" dirty="0"/>
              <a:t> is a part of it. We make smart devices, develop computer vision and biometric technologies. </a:t>
            </a:r>
          </a:p>
          <a:p>
            <a:r>
              <a:rPr lang="en" dirty="0"/>
              <a:t>Of source, we develop speech recognition and synthesis technologies. They are used for many products. Some of them you can see on the slide, for instance:</a:t>
            </a:r>
          </a:p>
          <a:p>
            <a:r>
              <a:rPr lang="en" dirty="0"/>
              <a:t>•	Speech recognition for call-center</a:t>
            </a:r>
          </a:p>
          <a:p>
            <a:r>
              <a:rPr lang="en" dirty="0"/>
              <a:t>•	Duplex technology </a:t>
            </a:r>
          </a:p>
          <a:p>
            <a:r>
              <a:rPr lang="en" dirty="0"/>
              <a:t>•	Smart Home</a:t>
            </a:r>
          </a:p>
          <a:p>
            <a:r>
              <a:rPr lang="en" dirty="0"/>
              <a:t>And so on</a:t>
            </a:r>
          </a:p>
          <a:p>
            <a:r>
              <a:rPr lang="en" dirty="0"/>
              <a:t>All these products need a good speech recognition system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C8159-144E-5E43-8D23-9ED61EC6E42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07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31D2BC-0CAF-C146-887F-B4405B675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3C06952-E9D2-FE4F-A21E-8D9F2DBD7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0A9E9E-8FD5-6448-B3A8-CAEBAEDB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07.09.2022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98A5DF-B687-604F-9E0D-E1957335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EC3ACF-818F-0F4D-B64B-E6543313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30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E1496A-1CAC-DF4D-8B81-41448037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5DA4B44-C878-F84C-8FC5-BB7EA5201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ADAE20-87AC-5147-87C5-65D6CCEE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07.09.2022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820F90-B19A-BE41-99A2-AED9A743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CA4C78-3EE1-9749-98C0-278B3C43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212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4683A4-39C5-E44C-8B40-4DF1FFE2D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953B0B-890D-8A48-A641-A708FB7FC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55C65F-1AB0-F842-B245-5842B9910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07.09.2022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07C419-75A5-B446-892E-055249384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F812CE-6751-2E4D-B4D1-815E9A889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911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—Акцидентный верхний 48 + 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12">
            <a:extLst>
              <a:ext uri="{FF2B5EF4-FFF2-40B4-BE49-F238E27FC236}">
                <a16:creationId xmlns:a16="http://schemas.microsoft.com/office/drawing/2014/main" id="{7559717B-A507-8949-9B0C-9E1382C57E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382" y="370855"/>
            <a:ext cx="10450868" cy="6102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5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ru-RU" dirty="0"/>
              <a:t>Заголовок слайда — 24</a:t>
            </a:r>
            <a:r>
              <a:rPr lang="en-US" dirty="0" err="1"/>
              <a:t>pt</a:t>
            </a:r>
            <a:endParaRPr lang="ru-RU" dirty="0"/>
          </a:p>
        </p:txBody>
      </p:sp>
      <p:pic>
        <p:nvPicPr>
          <p:cNvPr id="6" name="Рисунок 8">
            <a:extLst>
              <a:ext uri="{FF2B5EF4-FFF2-40B4-BE49-F238E27FC236}">
                <a16:creationId xmlns:a16="http://schemas.microsoft.com/office/drawing/2014/main" id="{1ADDE00A-30AB-364C-B75C-13E28A4BFF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66" y="4532884"/>
            <a:ext cx="528066" cy="199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36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618">
          <p15:clr>
            <a:srgbClr val="FBAE40"/>
          </p15:clr>
        </p15:guide>
        <p15:guide id="3" pos="325">
          <p15:clr>
            <a:srgbClr val="FBAE40"/>
          </p15:clr>
        </p15:guide>
        <p15:guide id="4" orient="horz" pos="323">
          <p15:clr>
            <a:srgbClr val="FBAE40"/>
          </p15:clr>
        </p15:guide>
        <p15:guide id="5" pos="7355">
          <p15:clr>
            <a:srgbClr val="FBAE40"/>
          </p15:clr>
        </p15:guide>
        <p15:guide id="6" orient="horz" pos="3997">
          <p15:clr>
            <a:srgbClr val="FBAE40"/>
          </p15:clr>
        </p15:guide>
        <p15:guide id="7" orient="horz" pos="709">
          <p15:clr>
            <a:srgbClr val="FBAE40"/>
          </p15:clr>
        </p15:guide>
        <p15:guide id="8" orient="horz" pos="992">
          <p15:clr>
            <a:srgbClr val="FBAE40"/>
          </p15:clr>
        </p15:guide>
        <p15:guide id="9" orient="horz" pos="1454">
          <p15:clr>
            <a:srgbClr val="FBAE40"/>
          </p15:clr>
        </p15:guide>
        <p15:guide id="10" orient="horz" pos="1079">
          <p15:clr>
            <a:srgbClr val="FBAE40"/>
          </p15:clr>
        </p15:guide>
        <p15:guide id="11" orient="horz" pos="1366">
          <p15:clr>
            <a:srgbClr val="FBAE40"/>
          </p15:clr>
        </p15:guide>
        <p15:guide id="12" orient="horz" pos="1742">
          <p15:clr>
            <a:srgbClr val="FBAE40"/>
          </p15:clr>
        </p15:guide>
        <p15:guide id="13" orient="horz" pos="1832">
          <p15:clr>
            <a:srgbClr val="FBAE40"/>
          </p15:clr>
        </p15:guide>
        <p15:guide id="14" orient="horz" pos="2120">
          <p15:clr>
            <a:srgbClr val="FBAE40"/>
          </p15:clr>
        </p15:guide>
        <p15:guide id="15" orient="horz" pos="2212">
          <p15:clr>
            <a:srgbClr val="FBAE40"/>
          </p15:clr>
        </p15:guide>
        <p15:guide id="16" orient="horz" pos="2499">
          <p15:clr>
            <a:srgbClr val="FBAE40"/>
          </p15:clr>
        </p15:guide>
        <p15:guide id="17" orient="horz" pos="2586">
          <p15:clr>
            <a:srgbClr val="FBAE40"/>
          </p15:clr>
        </p15:guide>
        <p15:guide id="18" orient="horz" pos="2874">
          <p15:clr>
            <a:srgbClr val="FBAE40"/>
          </p15:clr>
        </p15:guide>
        <p15:guide id="19" orient="horz" pos="2957">
          <p15:clr>
            <a:srgbClr val="FBAE40"/>
          </p15:clr>
        </p15:guide>
        <p15:guide id="20" orient="horz" pos="3249">
          <p15:clr>
            <a:srgbClr val="FBAE40"/>
          </p15:clr>
        </p15:guide>
        <p15:guide id="21" orient="horz" pos="3335">
          <p15:clr>
            <a:srgbClr val="FBAE40"/>
          </p15:clr>
        </p15:guide>
        <p15:guide id="22" orient="horz" pos="3620">
          <p15:clr>
            <a:srgbClr val="FBAE40"/>
          </p15:clr>
        </p15:guide>
        <p15:guide id="23" orient="horz" pos="3713">
          <p15:clr>
            <a:srgbClr val="FBAE40"/>
          </p15:clr>
        </p15:guide>
        <p15:guide id="24" pos="813">
          <p15:clr>
            <a:srgbClr val="FBAE40"/>
          </p15:clr>
        </p15:guide>
        <p15:guide id="25" pos="918">
          <p15:clr>
            <a:srgbClr val="FBAE40"/>
          </p15:clr>
        </p15:guide>
        <p15:guide id="26" pos="1413">
          <p15:clr>
            <a:srgbClr val="FBAE40"/>
          </p15:clr>
        </p15:guide>
        <p15:guide id="27" pos="1510">
          <p15:clr>
            <a:srgbClr val="FBAE40"/>
          </p15:clr>
        </p15:guide>
        <p15:guide id="28" pos="2004">
          <p15:clr>
            <a:srgbClr val="FBAE40"/>
          </p15:clr>
        </p15:guide>
        <p15:guide id="29" pos="2105">
          <p15:clr>
            <a:srgbClr val="FBAE40"/>
          </p15:clr>
        </p15:guide>
        <p15:guide id="30" pos="2598">
          <p15:clr>
            <a:srgbClr val="FBAE40"/>
          </p15:clr>
        </p15:guide>
        <p15:guide id="31" pos="2699">
          <p15:clr>
            <a:srgbClr val="FBAE40"/>
          </p15:clr>
        </p15:guide>
        <p15:guide id="32" pos="3193">
          <p15:clr>
            <a:srgbClr val="FBAE40"/>
          </p15:clr>
        </p15:guide>
        <p15:guide id="33" pos="3294">
          <p15:clr>
            <a:srgbClr val="FBAE40"/>
          </p15:clr>
        </p15:guide>
        <p15:guide id="34" pos="3787">
          <p15:clr>
            <a:srgbClr val="FBAE40"/>
          </p15:clr>
        </p15:guide>
        <p15:guide id="35" pos="3888">
          <p15:clr>
            <a:srgbClr val="FBAE40"/>
          </p15:clr>
        </p15:guide>
        <p15:guide id="36" pos="4482">
          <p15:clr>
            <a:srgbClr val="FBAE40"/>
          </p15:clr>
        </p15:guide>
        <p15:guide id="37" pos="4381">
          <p15:clr>
            <a:srgbClr val="FBAE40"/>
          </p15:clr>
        </p15:guide>
        <p15:guide id="38" pos="4973">
          <p15:clr>
            <a:srgbClr val="FBAE40"/>
          </p15:clr>
        </p15:guide>
        <p15:guide id="39" pos="5074">
          <p15:clr>
            <a:srgbClr val="FBAE40"/>
          </p15:clr>
        </p15:guide>
        <p15:guide id="40" pos="5573">
          <p15:clr>
            <a:srgbClr val="FBAE40"/>
          </p15:clr>
        </p15:guide>
        <p15:guide id="41" pos="5671">
          <p15:clr>
            <a:srgbClr val="FBAE40"/>
          </p15:clr>
        </p15:guide>
        <p15:guide id="42" pos="6161">
          <p15:clr>
            <a:srgbClr val="FBAE40"/>
          </p15:clr>
        </p15:guide>
        <p15:guide id="43" pos="6266">
          <p15:clr>
            <a:srgbClr val="FBAE40"/>
          </p15:clr>
        </p15:guide>
        <p15:guide id="44" pos="6759">
          <p15:clr>
            <a:srgbClr val="FBAE40"/>
          </p15:clr>
        </p15:guide>
        <p15:guide id="45" pos="68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48BA00-344C-BB4C-B85A-6ACC548B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937AC9-C4B4-954E-A02E-F298A05C9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C3A42F-5667-C644-A343-D2AA6367E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07.09.2022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7CEC61-D590-3C45-8352-EB6976D5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035F0C-A868-A74A-A5FE-65B74BBF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54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CBC61-A25C-D544-A0E3-B4A7EEF1F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0EE9B7-69BF-524D-8862-F702794CA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D0CAF5-9D6C-4B4D-84B9-3E03E8A0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07.09.2022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A0E146-9B3F-4840-9F0D-6FDBB775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C6E062-8AB4-8B43-90B0-78D1CC99E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80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5DFC0-2247-5045-A093-D180AB66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02F34F-1000-9A4A-A078-4676F29F2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41BCB1-122C-8247-92FB-2D3E5BE72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38EBB5-8631-1242-8205-29CD96434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07.09.2022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29621A-FAFE-5F48-AC70-2A1637EC0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656C8B-0471-124E-8953-0849BB9B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59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ADD3D2-2D6D-3E46-A659-F5198C5BB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FD4EFF-F33E-884D-9973-194FD040A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17CBDE-3DDA-314C-8AEF-7783628F5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D64642A-102A-6D4F-B6F0-7562ABD5A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4EA56BC-8319-1647-AF33-D6CD95F0D7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860994C-40F3-0242-B411-C709D2300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07.09.2022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BFE0C6E-537C-DE45-955D-13BD20E5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58C4A93-68D6-F14D-B54C-E46338580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574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A5EC9-2723-1742-979D-B3BF426D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CDE3C08-80B9-4D48-A75E-685D76EA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07.09.2022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A279591-9C8A-494E-8772-6E0087DA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39C1751-6BB4-6543-B677-9C56617D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947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5BE7277-B8B0-E247-B6E0-D27709CC1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07.09.2022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F6A2AAF-7617-0E46-B09C-8EAAD0F14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CF666C-113D-F748-9B8D-DD4227DD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958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2E675A-6713-AB4B-9A7F-B30D1C153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1B37D4-C3BF-AB4E-9E82-1CB53958B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6AA0A7-EB10-3248-BC69-08BE40AAE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28ACF1-C40D-9C46-AB2D-9FA51613B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07.09.2022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7757F9-000F-9744-85EC-B20A2603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569B49C-492C-684A-BEB0-3E308CAB6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98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B8C5FA-B9F7-2A4E-97D1-D5673DF26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7DAE3E-4FCD-F24B-9075-7345B7672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0622FC-2799-B741-B303-2019E79BD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2F40A9-EFA0-C64F-A683-506E7047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07.09.2022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03F0CFB-EBFB-B342-B061-CA582C2C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391DE4-31D8-5648-A3F3-10B954C24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19B54E-49C8-9E46-B49D-B9FE78289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27CAA-8017-4742-BFC6-F2D6A9A25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3969F6-A984-5F4A-AD6A-C71A76300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841B4-6C9D-7A42-ABCF-44BDF84DE7A4}" type="datetimeFigureOut">
              <a:rPr lang="ru-RU" smtClean="0"/>
              <a:t>07.09.2022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4836F6-1F51-F24F-BD1D-C388FC1B7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785DEE-8A51-D44A-B30E-E3DC8CCA1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55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y/sberdevices/blog/" TargetMode="External"/><Relationship Id="rId3" Type="http://schemas.openxmlformats.org/officeDocument/2006/relationships/hyperlink" Target="https://developers.sber.ru/" TargetMode="External"/><Relationship Id="rId7" Type="http://schemas.openxmlformats.org/officeDocument/2006/relationships/hyperlink" Target="https://github.com/salute-developers/golos" TargetMode="External"/><Relationship Id="rId2" Type="http://schemas.openxmlformats.org/officeDocument/2006/relationships/hyperlink" Target="http://web.stanford.edu/class/cs224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bervideo.sberbank.ru/channels/VxvyielqeMRhNuZddL" TargetMode="External"/><Relationship Id="rId5" Type="http://schemas.openxmlformats.org/officeDocument/2006/relationships/hyperlink" Target="https://github.com/karpnv/speech-tech-mipt" TargetMode="External"/><Relationship Id="rId4" Type="http://schemas.openxmlformats.org/officeDocument/2006/relationships/hyperlink" Target="https://github.com/salute-developers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y/sberbank/blog/520120/" TargetMode="External"/><Relationship Id="rId3" Type="http://schemas.openxmlformats.org/officeDocument/2006/relationships/hyperlink" Target="https://habr.com/ru/company/sberdevices/blog/658575/" TargetMode="External"/><Relationship Id="rId7" Type="http://schemas.openxmlformats.org/officeDocument/2006/relationships/hyperlink" Target="https://habr.com/ru/company/sberdevices/blog/551522/" TargetMode="External"/><Relationship Id="rId2" Type="http://schemas.openxmlformats.org/officeDocument/2006/relationships/hyperlink" Target="https://habr.com/ru/company/sberdevices/blog/684228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br.com/ru/company/sberdevices/blog/548812/" TargetMode="External"/><Relationship Id="rId5" Type="http://schemas.openxmlformats.org/officeDocument/2006/relationships/hyperlink" Target="https://habr.com/ru/company/sberdevices/blog/559496/" TargetMode="External"/><Relationship Id="rId4" Type="http://schemas.openxmlformats.org/officeDocument/2006/relationships/hyperlink" Target="https://habr.com/ru/company/sberdevices/blog/569082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sber.ru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eb.stanford.edu/class/cs224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1CD99-2D22-CC4A-B8A7-BC249F138D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Курс «Речевые </a:t>
            </a:r>
            <a:r>
              <a:rPr lang="ru-RU" dirty="0" err="1"/>
              <a:t>техологии</a:t>
            </a:r>
            <a:r>
              <a:rPr lang="ru-RU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744F5F-4713-E74F-82C3-3216858C3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Карпов Николай</a:t>
            </a:r>
          </a:p>
          <a:p>
            <a:r>
              <a:rPr lang="en-US" dirty="0" err="1"/>
              <a:t>SaluteSpeech</a:t>
            </a:r>
            <a:r>
              <a:rPr lang="en-US" dirty="0"/>
              <a:t> </a:t>
            </a:r>
            <a:r>
              <a:rPr lang="en-US" dirty="0" err="1"/>
              <a:t>SberDevices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8153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B585BE-DF77-A54A-9D3F-4DF0B4D2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D3761D-8E04-7B49-BE77-79FDE348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Обработка звука, </a:t>
            </a:r>
            <a:r>
              <a:rPr lang="ru-RU" dirty="0" err="1"/>
              <a:t>коротковременное</a:t>
            </a:r>
            <a:r>
              <a:rPr lang="ru-RU" dirty="0"/>
              <a:t> преобразование Фурье. Принцип частотно-временной неопределенности. </a:t>
            </a:r>
            <a:r>
              <a:rPr lang="en-US" dirty="0"/>
              <a:t>C</a:t>
            </a:r>
            <a:r>
              <a:rPr lang="ru-RU" dirty="0"/>
              <a:t>крытые Марковская модель, алгоритм </a:t>
            </a:r>
            <a:r>
              <a:rPr lang="en" dirty="0"/>
              <a:t>Viterbi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Практикум 5. Принцип частотно-временной неопределенности</a:t>
            </a:r>
          </a:p>
        </p:txBody>
      </p:sp>
    </p:spTree>
    <p:extLst>
      <p:ext uri="{BB962C8B-B14F-4D97-AF65-F5344CB8AC3E}">
        <p14:creationId xmlns:p14="http://schemas.microsoft.com/office/powerpoint/2010/main" val="359458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35F16-B929-B84E-ADF2-4946AA05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</a:t>
            </a:r>
            <a:r>
              <a:rPr lang="en-US" dirty="0"/>
              <a:t>6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3B224B-245A-D344-BD73-1CE9D1D3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Постановка задачи поиска ключевого слова, акустические признаки</a:t>
            </a:r>
            <a:r>
              <a:rPr lang="en" dirty="0"/>
              <a:t>, </a:t>
            </a:r>
            <a:r>
              <a:rPr lang="ru-RU" dirty="0"/>
              <a:t>метрики качества, основные модели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Практикум 6. Реализация модели поиска ключевого слова </a:t>
            </a:r>
            <a:br>
              <a:rPr lang="en-US" dirty="0"/>
            </a:br>
            <a:r>
              <a:rPr lang="ru-RU" dirty="0"/>
              <a:t>(</a:t>
            </a:r>
            <a:r>
              <a:rPr lang="en" dirty="0" err="1"/>
              <a:t>Pytorch</a:t>
            </a:r>
            <a:r>
              <a:rPr lang="en-US" dirty="0"/>
              <a:t>)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ДЗ 2 Обучить модель </a:t>
            </a:r>
            <a:r>
              <a:rPr lang="ru-RU" dirty="0" err="1"/>
              <a:t>споттера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9011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8F0CE5-F416-5840-9FAF-F542C04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</a:t>
            </a:r>
            <a:r>
              <a:rPr lang="en-US" dirty="0"/>
              <a:t>7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FF79BE-4A0F-2E49-B2AC-53EF57B89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</a:t>
            </a:r>
            <a:r>
              <a:rPr lang="en" dirty="0" err="1"/>
              <a:t>nd</a:t>
            </a:r>
            <a:r>
              <a:rPr lang="en" dirty="0"/>
              <a:t>-to-end </a:t>
            </a:r>
            <a:r>
              <a:rPr lang="ru-RU" dirty="0"/>
              <a:t>и гибридные модели, </a:t>
            </a:r>
            <a:r>
              <a:rPr lang="en" dirty="0"/>
              <a:t>loss </a:t>
            </a:r>
            <a:r>
              <a:rPr lang="ru-RU" dirty="0"/>
              <a:t>функции, основные </a:t>
            </a:r>
            <a:r>
              <a:rPr lang="en" dirty="0"/>
              <a:t>e2e </a:t>
            </a:r>
            <a:r>
              <a:rPr lang="ru-RU" dirty="0"/>
              <a:t>архитектуры.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Практикум 7. Введение в </a:t>
            </a:r>
            <a:r>
              <a:rPr lang="en" dirty="0" err="1"/>
              <a:t>NeMo</a:t>
            </a:r>
            <a:r>
              <a:rPr lang="en" dirty="0"/>
              <a:t>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833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EA0CD-5423-AF48-B329-535236643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</a:t>
            </a:r>
            <a:r>
              <a:rPr lang="en-US" dirty="0"/>
              <a:t>8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C5BA77-3198-584C-BE54-BA52454B2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Модели распознавания речи </a:t>
            </a:r>
            <a:r>
              <a:rPr lang="en" dirty="0" err="1"/>
              <a:t>EncoderDecoder</a:t>
            </a:r>
            <a:r>
              <a:rPr lang="en" dirty="0"/>
              <a:t>, RNN-T, wav2vec2.0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Практикум 8. Обучение акустической модели в </a:t>
            </a:r>
            <a:r>
              <a:rPr lang="en-US" dirty="0" err="1"/>
              <a:t>NeMo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42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EA0CD-5423-AF48-B329-535236643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9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C5BA77-3198-584C-BE54-BA52454B2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Ансамбли акустических моделей, алгоритм </a:t>
            </a:r>
            <a:r>
              <a:rPr lang="en" dirty="0"/>
              <a:t>Beam-search </a:t>
            </a:r>
            <a:r>
              <a:rPr lang="ru-RU" dirty="0"/>
              <a:t>для улучшения распознавания, используя языковую модель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Практикум 9. Обсуждение </a:t>
            </a:r>
            <a:r>
              <a:rPr lang="ru-RU" dirty="0" err="1"/>
              <a:t>лидерборда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ДЗ 3 Улучшить модель распознавания речи</a:t>
            </a:r>
          </a:p>
        </p:txBody>
      </p:sp>
    </p:spTree>
    <p:extLst>
      <p:ext uri="{BB962C8B-B14F-4D97-AF65-F5344CB8AC3E}">
        <p14:creationId xmlns:p14="http://schemas.microsoft.com/office/powerpoint/2010/main" val="2802082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D00BB3-CCE2-3745-AA63-2694B71DC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</a:t>
            </a:r>
            <a:r>
              <a:rPr lang="en-US" dirty="0"/>
              <a:t>10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DC7F7E-FD82-6A49-8709-3C0E6164C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Модели для разделение речи (диктор/шум и диктор/диктор)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Практикум 10. Реализация алгоритма </a:t>
            </a:r>
            <a:r>
              <a:rPr lang="en-US" dirty="0"/>
              <a:t>VAD</a:t>
            </a:r>
            <a:endParaRPr lang="e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6021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73CA29-D598-FB47-B88C-BEAF9367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11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9A0C2E-84D9-FF49-8C93-6EDEEEF89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Модели создания </a:t>
            </a:r>
            <a:r>
              <a:rPr lang="ru-RU" dirty="0" err="1"/>
              <a:t>псевдоразметки</a:t>
            </a:r>
            <a:r>
              <a:rPr lang="ru-RU" dirty="0"/>
              <a:t> в распознавании речи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Практикум 11. </a:t>
            </a:r>
            <a:r>
              <a:rPr lang="ru-RU" dirty="0" err="1"/>
              <a:t>Псевдоразметка</a:t>
            </a:r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ДЗ 4. Улучшение акустической модели за счет </a:t>
            </a:r>
            <a:r>
              <a:rPr lang="ru-RU" dirty="0" err="1"/>
              <a:t>псевдоразметки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342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E10-6EB8-A84F-AD68-99724F4E7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</a:t>
            </a:r>
            <a:r>
              <a:rPr lang="en-US" dirty="0"/>
              <a:t>12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99D584-2D2D-2742-B127-CB1F5451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Постановка задачи синтеза речи, метрики качества. Параметрический синтез речи. Вокодеры (</a:t>
            </a:r>
            <a:r>
              <a:rPr lang="en" dirty="0"/>
              <a:t>griffin </a:t>
            </a:r>
            <a:r>
              <a:rPr lang="en" dirty="0" err="1"/>
              <a:t>lim</a:t>
            </a:r>
            <a:r>
              <a:rPr lang="en" dirty="0"/>
              <a:t>, </a:t>
            </a:r>
            <a:r>
              <a:rPr lang="en" dirty="0" err="1"/>
              <a:t>wavenet</a:t>
            </a:r>
            <a:r>
              <a:rPr lang="en" dirty="0"/>
              <a:t>, </a:t>
            </a:r>
            <a:r>
              <a:rPr lang="en" dirty="0" err="1"/>
              <a:t>waveglow</a:t>
            </a:r>
            <a:r>
              <a:rPr lang="en" dirty="0"/>
              <a:t>)</a:t>
            </a:r>
            <a:r>
              <a:rPr lang="ru-RU" dirty="0"/>
              <a:t>. Вокодеры (</a:t>
            </a:r>
            <a:r>
              <a:rPr lang="en" dirty="0" err="1"/>
              <a:t>lpcnet</a:t>
            </a:r>
            <a:r>
              <a:rPr lang="en" dirty="0"/>
              <a:t>, </a:t>
            </a:r>
            <a:r>
              <a:rPr lang="ru-RU" dirty="0" err="1"/>
              <a:t>ганы</a:t>
            </a:r>
            <a:r>
              <a:rPr lang="ru-RU" dirty="0"/>
              <a:t>)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ru-RU" dirty="0"/>
              <a:t>Практикум </a:t>
            </a:r>
            <a:r>
              <a:rPr lang="en-US" dirty="0"/>
              <a:t>12</a:t>
            </a:r>
            <a:r>
              <a:rPr lang="ru-RU" dirty="0"/>
              <a:t>. Алгоритм </a:t>
            </a:r>
            <a:r>
              <a:rPr lang="en" dirty="0"/>
              <a:t>Griffin</a:t>
            </a:r>
            <a:r>
              <a:rPr lang="en-US" dirty="0"/>
              <a:t> </a:t>
            </a:r>
            <a:r>
              <a:rPr lang="en" dirty="0"/>
              <a:t>Lim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5A515B-06F7-3C46-92BE-C26E8BAEB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</a:t>
            </a:r>
            <a:r>
              <a:rPr lang="en-US" dirty="0"/>
              <a:t>13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1FAB3E-BBBA-904E-9E92-2CD829F18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/>
              <a:t>Авторегрессионные</a:t>
            </a:r>
            <a:r>
              <a:rPr lang="ru-RU" dirty="0"/>
              <a:t> акустические модели синтеза речи: </a:t>
            </a:r>
            <a:r>
              <a:rPr lang="ru-RU" dirty="0" err="1"/>
              <a:t>Такотрон</a:t>
            </a:r>
            <a:r>
              <a:rPr lang="ru-RU" dirty="0"/>
              <a:t>, </a:t>
            </a:r>
            <a:r>
              <a:rPr lang="ru-RU" dirty="0" err="1"/>
              <a:t>Такотрон</a:t>
            </a:r>
            <a:r>
              <a:rPr lang="ru-RU" dirty="0"/>
              <a:t> 2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Практикум </a:t>
            </a:r>
            <a:r>
              <a:rPr lang="en-US" dirty="0"/>
              <a:t>13</a:t>
            </a:r>
            <a:r>
              <a:rPr lang="ru-RU" dirty="0"/>
              <a:t>. Акустические модели синтеза речи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ДЗ 5 Обучить акустическую модель синтеза речи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452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5A515B-06F7-3C46-92BE-C26E8BAEB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</a:t>
            </a:r>
            <a:r>
              <a:rPr lang="en-US" dirty="0"/>
              <a:t>14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1FAB3E-BBBA-904E-9E92-2CD829F18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/>
              <a:t>Неавторегрессионные</a:t>
            </a:r>
            <a:r>
              <a:rPr lang="ru-RU" dirty="0"/>
              <a:t> модели: </a:t>
            </a:r>
            <a:r>
              <a:rPr lang="ru-RU" dirty="0" err="1"/>
              <a:t>Фастспич</a:t>
            </a:r>
            <a:r>
              <a:rPr lang="ru-RU" dirty="0"/>
              <a:t>, </a:t>
            </a:r>
            <a:r>
              <a:rPr lang="ru-RU" dirty="0" err="1"/>
              <a:t>Фастпитч</a:t>
            </a:r>
            <a:r>
              <a:rPr lang="ru-RU" dirty="0"/>
              <a:t>, Форвард </a:t>
            </a:r>
            <a:r>
              <a:rPr lang="ru-RU" dirty="0" err="1"/>
              <a:t>Такотрон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Другие акустические модели синтеза речи: </a:t>
            </a:r>
            <a:r>
              <a:rPr lang="en" dirty="0"/>
              <a:t>GST, VAE, </a:t>
            </a:r>
            <a:r>
              <a:rPr lang="en" dirty="0" err="1"/>
              <a:t>Parratron</a:t>
            </a:r>
            <a:r>
              <a:rPr lang="en" dirty="0"/>
              <a:t>, </a:t>
            </a:r>
            <a:r>
              <a:rPr lang="ru-RU" dirty="0" err="1"/>
              <a:t>мультиязычный</a:t>
            </a:r>
            <a:r>
              <a:rPr lang="ru-RU" dirty="0"/>
              <a:t> синтез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Практикум 14. Акустические модели синтеза речи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9575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93482-FF5A-1A4D-91C4-8181EA88D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себе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0DA04B-0D47-6649-83A2-6E74E22E2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Главный специалист по технологиям в управлении речевых технологий</a:t>
            </a:r>
          </a:p>
          <a:p>
            <a:endParaRPr lang="ru-RU" dirty="0"/>
          </a:p>
          <a:p>
            <a:r>
              <a:rPr lang="ru-RU" dirty="0"/>
              <a:t>Занимаюсь речевыми технологиями, </a:t>
            </a:r>
            <a:r>
              <a:rPr lang="en-US" dirty="0"/>
              <a:t>NLP</a:t>
            </a:r>
            <a:r>
              <a:rPr lang="ru-RU" dirty="0"/>
              <a:t>, рекомендательными системами</a:t>
            </a:r>
          </a:p>
          <a:p>
            <a:endParaRPr lang="ru-RU" dirty="0"/>
          </a:p>
          <a:p>
            <a:r>
              <a:rPr lang="ru-RU" dirty="0"/>
              <a:t>К.т.н., диссертация по распознаванию речи </a:t>
            </a:r>
          </a:p>
          <a:p>
            <a:endParaRPr lang="ru-RU" dirty="0"/>
          </a:p>
          <a:p>
            <a:r>
              <a:rPr lang="ru-RU" dirty="0"/>
              <a:t>8 лет работал в НИУ ВШЭ  в качестве</a:t>
            </a:r>
          </a:p>
          <a:p>
            <a:pPr lvl="1"/>
            <a:r>
              <a:rPr lang="ru-RU" dirty="0"/>
              <a:t>доцента каф. Прикладной математики и информатики</a:t>
            </a:r>
          </a:p>
          <a:p>
            <a:pPr lvl="1"/>
            <a:r>
              <a:rPr lang="ru-RU" dirty="0"/>
              <a:t>зам. декана</a:t>
            </a:r>
            <a:r>
              <a:rPr lang="en-US" dirty="0"/>
              <a:t> </a:t>
            </a:r>
            <a:r>
              <a:rPr lang="ru-RU" dirty="0"/>
              <a:t>по учебной работе факультета Информатики математики и компьютерных наук в Нижнем Новгороде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Руковожу дипломными исследовательскими работами в области речевых технологий, </a:t>
            </a:r>
            <a:r>
              <a:rPr lang="en-US" dirty="0"/>
              <a:t>NLP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060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12A332-7E2E-F94D-A754-9BCEEC3E2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</a:t>
            </a:r>
            <a:r>
              <a:rPr lang="en-US" dirty="0"/>
              <a:t>15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BFFD05-FC54-094E-95FD-3A275FE47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dirty="0"/>
              <a:t>Презентация топ проектов (1</a:t>
            </a:r>
            <a:r>
              <a:rPr lang="en-US" dirty="0"/>
              <a:t>-2</a:t>
            </a:r>
            <a:r>
              <a:rPr lang="ru-RU" dirty="0"/>
              <a:t> по каждому ДЗ).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Обсуждение </a:t>
            </a:r>
            <a:r>
              <a:rPr lang="ru-RU" dirty="0" err="1"/>
              <a:t>лидерборда</a:t>
            </a:r>
            <a:r>
              <a:rPr lang="ru-RU" dirty="0"/>
              <a:t>. Подведение итогов курса.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1180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942DAC-A016-4D4C-81BB-8CC9B38B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A1451B8-822E-6F4A-A47E-77D98BC8A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995" y="-92467"/>
            <a:ext cx="9505016" cy="7047383"/>
          </a:xfrm>
        </p:spPr>
      </p:pic>
    </p:spTree>
    <p:extLst>
      <p:ext uri="{BB962C8B-B14F-4D97-AF65-F5344CB8AC3E}">
        <p14:creationId xmlns:p14="http://schemas.microsoft.com/office/powerpoint/2010/main" val="2064329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1E51A5F-6C3D-314E-A17D-E2AA514414A1}"/>
              </a:ext>
            </a:extLst>
          </p:cNvPr>
          <p:cNvGrpSpPr/>
          <p:nvPr/>
        </p:nvGrpSpPr>
        <p:grpSpPr>
          <a:xfrm>
            <a:off x="6292205" y="597801"/>
            <a:ext cx="6130985" cy="4730469"/>
            <a:chOff x="2343120" y="457200"/>
            <a:chExt cx="7399594" cy="570928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C91F780-99D4-5742-9872-EE914B697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054" t="13571" r="22321" b="24803"/>
            <a:stretch/>
          </p:blipFill>
          <p:spPr>
            <a:xfrm>
              <a:off x="2688770" y="1143000"/>
              <a:ext cx="6781801" cy="386719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C552763-307F-3147-A619-F7CFAE67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20" y="457200"/>
              <a:ext cx="7399594" cy="5709286"/>
            </a:xfrm>
            <a:prstGeom prst="rect">
              <a:avLst/>
            </a:prstGeom>
          </p:spPr>
        </p:pic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D8464FD-0007-E142-A9C3-26EC300CC1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564" y="370855"/>
            <a:ext cx="11733088" cy="6102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4400" dirty="0">
                <a:solidFill>
                  <a:schemeClr val="tx1"/>
                </a:solidFill>
              </a:rPr>
              <a:t>Где используются речевые технологии в </a:t>
            </a:r>
            <a:r>
              <a:rPr lang="en-US" sz="4400" dirty="0" err="1">
                <a:solidFill>
                  <a:schemeClr val="tx1"/>
                </a:solidFill>
              </a:rPr>
              <a:t>Sber</a:t>
            </a:r>
            <a:r>
              <a:rPr lang="en-US" sz="4400" dirty="0">
                <a:solidFill>
                  <a:schemeClr val="tx1"/>
                </a:solidFill>
              </a:rPr>
              <a:t>?</a:t>
            </a:r>
            <a:endParaRPr lang="en-RU" sz="4400">
              <a:solidFill>
                <a:schemeClr val="tx1"/>
              </a:solidFill>
            </a:endParaRPr>
          </a:p>
        </p:txBody>
      </p:sp>
      <p:pic>
        <p:nvPicPr>
          <p:cNvPr id="18" name="Screensaver.png" descr="Screensaver.png">
            <a:extLst>
              <a:ext uri="{FF2B5EF4-FFF2-40B4-BE49-F238E27FC236}">
                <a16:creationId xmlns:a16="http://schemas.microsoft.com/office/drawing/2014/main" id="{7156B5C5-B8D1-5B45-A4DC-A6892DD6B5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926"/>
          <a:stretch>
            <a:fillRect/>
          </a:stretch>
        </p:blipFill>
        <p:spPr>
          <a:xfrm>
            <a:off x="6911759" y="3593343"/>
            <a:ext cx="4730294" cy="38444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" name="Группа 11">
            <a:extLst>
              <a:ext uri="{FF2B5EF4-FFF2-40B4-BE49-F238E27FC236}">
                <a16:creationId xmlns:a16="http://schemas.microsoft.com/office/drawing/2014/main" id="{C2DBFFD1-E6F1-E046-841D-5225C65E1495}"/>
              </a:ext>
            </a:extLst>
          </p:cNvPr>
          <p:cNvGrpSpPr/>
          <p:nvPr/>
        </p:nvGrpSpPr>
        <p:grpSpPr>
          <a:xfrm>
            <a:off x="5497730" y="4130135"/>
            <a:ext cx="2648086" cy="2667399"/>
            <a:chOff x="6239322" y="691129"/>
            <a:chExt cx="5924616" cy="57268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0" name="Прямоугольник с двумя скругленными соседними углами 12">
              <a:extLst>
                <a:ext uri="{FF2B5EF4-FFF2-40B4-BE49-F238E27FC236}">
                  <a16:creationId xmlns:a16="http://schemas.microsoft.com/office/drawing/2014/main" id="{82345EEE-696B-CD47-9B63-CB148A8A225D}"/>
                </a:ext>
              </a:extLst>
            </p:cNvPr>
            <p:cNvSpPr/>
            <p:nvPr/>
          </p:nvSpPr>
          <p:spPr>
            <a:xfrm rot="10800000">
              <a:off x="8016818" y="5024491"/>
              <a:ext cx="1638145" cy="774656"/>
            </a:xfrm>
            <a:prstGeom prst="round2SameRect">
              <a:avLst>
                <a:gd name="adj1" fmla="val 26714"/>
                <a:gd name="adj2" fmla="val 0"/>
              </a:avLst>
            </a:prstGeom>
            <a:solidFill>
              <a:srgbClr val="0010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5"/>
                </a:solidFill>
              </a:endParaRPr>
            </a:p>
          </p:txBody>
        </p:sp>
        <p:pic>
          <p:nvPicPr>
            <p:cNvPr id="21" name="Рисунок 13">
              <a:extLst>
                <a:ext uri="{FF2B5EF4-FFF2-40B4-BE49-F238E27FC236}">
                  <a16:creationId xmlns:a16="http://schemas.microsoft.com/office/drawing/2014/main" id="{07ED0556-C452-2149-8D0D-A68E988D3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373" b="1"/>
            <a:stretch/>
          </p:blipFill>
          <p:spPr>
            <a:xfrm>
              <a:off x="8025111" y="2255008"/>
              <a:ext cx="1617856" cy="2833329"/>
            </a:xfrm>
            <a:prstGeom prst="rect">
              <a:avLst/>
            </a:prstGeom>
          </p:spPr>
        </p:pic>
        <p:pic>
          <p:nvPicPr>
            <p:cNvPr id="22" name="Рисунок 14">
              <a:extLst>
                <a:ext uri="{FF2B5EF4-FFF2-40B4-BE49-F238E27FC236}">
                  <a16:creationId xmlns:a16="http://schemas.microsoft.com/office/drawing/2014/main" id="{1E47D27D-83EE-4040-8CD0-ECECDE95F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112" b="1069"/>
            <a:stretch/>
          </p:blipFill>
          <p:spPr>
            <a:xfrm>
              <a:off x="8023848" y="1076960"/>
              <a:ext cx="2355565" cy="5151120"/>
            </a:xfrm>
            <a:prstGeom prst="rect">
              <a:avLst/>
            </a:prstGeom>
          </p:spPr>
        </p:pic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6764600C-1EB3-C147-A78A-F1E3ABD58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3339"/>
            <a:stretch/>
          </p:blipFill>
          <p:spPr>
            <a:xfrm>
              <a:off x="6239322" y="691129"/>
              <a:ext cx="5924616" cy="5726812"/>
            </a:xfrm>
            <a:prstGeom prst="rect">
              <a:avLst/>
            </a:prstGeom>
          </p:spPr>
        </p:pic>
      </p:grp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FE204D36-EFE2-0640-BC70-58208406BD40}"/>
              </a:ext>
            </a:extLst>
          </p:cNvPr>
          <p:cNvSpPr txBox="1">
            <a:spLocks/>
          </p:cNvSpPr>
          <p:nvPr/>
        </p:nvSpPr>
        <p:spPr>
          <a:xfrm>
            <a:off x="416950" y="1239834"/>
            <a:ext cx="6096000" cy="53245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365125" indent="-365125">
              <a:spcAft>
                <a:spcPts val="1200"/>
              </a:spcAft>
              <a:buFont typeface="System Font Regular"/>
              <a:buChar char="—"/>
              <a:defRPr sz="2000">
                <a:solidFill>
                  <a:schemeClr val="accent5"/>
                </a:solidFill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>
                <a:solidFill>
                  <a:schemeClr val="tx1"/>
                </a:solidFill>
              </a:rPr>
              <a:t>Телефонный робот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" dirty="0">
                <a:solidFill>
                  <a:schemeClr val="tx1"/>
                </a:solidFill>
              </a:rPr>
              <a:t>Interactive Voice Response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ru-RU" dirty="0">
                <a:solidFill>
                  <a:schemeClr val="tx1"/>
                </a:solidFill>
              </a:rPr>
              <a:t>Анализ работы оператора в телефонии (</a:t>
            </a:r>
            <a:r>
              <a:rPr lang="en-US" dirty="0">
                <a:solidFill>
                  <a:schemeClr val="tx1"/>
                </a:solidFill>
              </a:rPr>
              <a:t>CSI</a:t>
            </a:r>
            <a:r>
              <a:rPr lang="ru-RU" dirty="0">
                <a:solidFill>
                  <a:schemeClr val="tx1"/>
                </a:solidFill>
              </a:rPr>
              <a:t>)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ru-RU" dirty="0">
                <a:solidFill>
                  <a:schemeClr val="tx1"/>
                </a:solidFill>
              </a:rPr>
              <a:t>Устройства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SberBox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SaluteTV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SberPortal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Мобильное приложение </a:t>
            </a:r>
            <a:r>
              <a:rPr lang="en-US" dirty="0">
                <a:solidFill>
                  <a:schemeClr val="tx1"/>
                </a:solidFill>
              </a:rPr>
              <a:t>Sberbank Online</a:t>
            </a:r>
          </a:p>
          <a:p>
            <a:r>
              <a:rPr lang="ru-RU" dirty="0">
                <a:solidFill>
                  <a:schemeClr val="tx1"/>
                </a:solidFill>
              </a:rPr>
              <a:t>Мобильное приложение </a:t>
            </a:r>
            <a:r>
              <a:rPr lang="en-US" dirty="0" err="1">
                <a:solidFill>
                  <a:schemeClr val="tx1"/>
                </a:solidFill>
              </a:rPr>
              <a:t>SberSalut</a:t>
            </a:r>
            <a:r>
              <a:rPr lang="en-US" dirty="0">
                <a:solidFill>
                  <a:schemeClr val="tx1"/>
                </a:solidFill>
              </a:rPr>
              <a:t>, 2</a:t>
            </a:r>
            <a:r>
              <a:rPr lang="ru-RU" dirty="0">
                <a:solidFill>
                  <a:schemeClr val="tx1"/>
                </a:solidFill>
              </a:rPr>
              <a:t>Гис</a:t>
            </a:r>
          </a:p>
          <a:p>
            <a:r>
              <a:rPr lang="ru-RU" dirty="0">
                <a:solidFill>
                  <a:schemeClr val="tx1"/>
                </a:solidFill>
              </a:rPr>
              <a:t>Браузер </a:t>
            </a:r>
            <a:r>
              <a:rPr lang="en-US" dirty="0" err="1">
                <a:solidFill>
                  <a:schemeClr val="tx1"/>
                </a:solidFill>
              </a:rPr>
              <a:t>Jivo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Сбердруг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dirty="0" err="1">
                <a:solidFill>
                  <a:schemeClr val="tx1"/>
                </a:solidFill>
              </a:rPr>
              <a:t>Телеграм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en" dirty="0"/>
              <a:t>@</a:t>
            </a:r>
            <a:r>
              <a:rPr lang="en" dirty="0" err="1"/>
              <a:t>smartspeech_sber_bot</a:t>
            </a:r>
            <a:r>
              <a:rPr lang="ru-RU" dirty="0"/>
              <a:t> </a:t>
            </a:r>
            <a:r>
              <a:rPr lang="en" dirty="0"/>
              <a:t>@</a:t>
            </a:r>
            <a:r>
              <a:rPr lang="en" dirty="0" err="1"/>
              <a:t>salute_voice_bot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Дуэт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Автоответчик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ru-RU" dirty="0">
                <a:solidFill>
                  <a:schemeClr val="tx1"/>
                </a:solidFill>
              </a:rPr>
              <a:t>Умный дом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ru-RU" dirty="0">
              <a:solidFill>
                <a:schemeClr val="tx1"/>
              </a:solidFill>
            </a:endParaRPr>
          </a:p>
          <a:p>
            <a:endParaRPr lang="en-RU" dirty="0"/>
          </a:p>
        </p:txBody>
      </p:sp>
      <p:sp>
        <p:nvSpPr>
          <p:cNvPr id="35" name="Номер слайда 2">
            <a:extLst>
              <a:ext uri="{FF2B5EF4-FFF2-40B4-BE49-F238E27FC236}">
                <a16:creationId xmlns:a16="http://schemas.microsoft.com/office/drawing/2014/main" id="{0C13340F-5E28-6049-8654-DAB50A7D53E9}"/>
              </a:ext>
            </a:extLst>
          </p:cNvPr>
          <p:cNvSpPr txBox="1">
            <a:spLocks/>
          </p:cNvSpPr>
          <p:nvPr/>
        </p:nvSpPr>
        <p:spPr>
          <a:xfrm>
            <a:off x="439382" y="6152314"/>
            <a:ext cx="516293" cy="385848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ru-RU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/>
              <a:t>22</a:t>
            </a:fld>
            <a:endParaRPr lang="ru-RU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71577"/>
      </p:ext>
    </p:extLst>
  </p:cSld>
  <p:clrMapOvr>
    <a:masterClrMapping/>
  </p:clrMapOvr>
  <p:transition spd="slow" advTm="59715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EBD8DC-EBCC-7B44-8522-E219FF7E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Речевые технологии за рамками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10A03F-4EF8-4840-A776-4AD793A2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Распознавание диктора (голосовая биометрия)</a:t>
            </a:r>
            <a:r>
              <a:rPr lang="en-US" dirty="0"/>
              <a:t> </a:t>
            </a:r>
          </a:p>
          <a:p>
            <a:endParaRPr lang="ru-RU" dirty="0"/>
          </a:p>
          <a:p>
            <a:r>
              <a:rPr lang="ru-RU" dirty="0"/>
              <a:t>Распознавание эмоций диктора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  <a:p>
            <a:r>
              <a:rPr lang="ru-RU" dirty="0"/>
              <a:t>Клонирование голоса</a:t>
            </a:r>
            <a:r>
              <a:rPr lang="en-US" dirty="0"/>
              <a:t> </a:t>
            </a:r>
          </a:p>
          <a:p>
            <a:endParaRPr lang="ru-RU" dirty="0"/>
          </a:p>
          <a:p>
            <a:r>
              <a:rPr lang="ru-RU" dirty="0"/>
              <a:t>Автоматический перевод «речь в речь»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  <a:p>
            <a:r>
              <a:rPr lang="ru-RU" dirty="0"/>
              <a:t>Генерация лица диктора </a:t>
            </a:r>
            <a:r>
              <a:rPr lang="en-US" dirty="0" err="1"/>
              <a:t>lipsync</a:t>
            </a:r>
            <a:r>
              <a:rPr lang="en-US" dirty="0"/>
              <a:t> (</a:t>
            </a:r>
            <a:r>
              <a:rPr lang="en-US" dirty="0" err="1"/>
              <a:t>Visper</a:t>
            </a:r>
            <a:r>
              <a:rPr lang="en-US" dirty="0"/>
              <a:t>)</a:t>
            </a:r>
            <a:endParaRPr lang="ru-RU" dirty="0"/>
          </a:p>
          <a:p>
            <a:endParaRPr lang="ru-RU" dirty="0"/>
          </a:p>
          <a:p>
            <a:r>
              <a:rPr lang="ru-RU" dirty="0"/>
              <a:t>Генерация музыки, песен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4903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E82AFA-4632-8243-AFCE-39EAE7A2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Распознавание речи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0FB7EF-82D6-2A4B-8A7D-A55D00433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Непрерывная речь с большим словарем (</a:t>
            </a:r>
            <a:r>
              <a:rPr lang="en" dirty="0"/>
              <a:t>Large Vocabulary Continuous Speech</a:t>
            </a:r>
            <a:r>
              <a:rPr lang="ru-RU" dirty="0"/>
              <a:t> </a:t>
            </a:r>
            <a:r>
              <a:rPr lang="en-US" dirty="0"/>
              <a:t>Recognition</a:t>
            </a:r>
            <a:r>
              <a:rPr lang="ru-RU" dirty="0"/>
              <a:t> - </a:t>
            </a:r>
            <a:r>
              <a:rPr lang="en" dirty="0"/>
              <a:t>LVCSR)</a:t>
            </a:r>
          </a:p>
          <a:p>
            <a:r>
              <a:rPr lang="en" dirty="0"/>
              <a:t>~64,000 </a:t>
            </a:r>
            <a:r>
              <a:rPr lang="ru-RU" dirty="0"/>
              <a:t>слов</a:t>
            </a:r>
            <a:endParaRPr lang="en" dirty="0"/>
          </a:p>
          <a:p>
            <a:r>
              <a:rPr lang="ru-RU" dirty="0" err="1"/>
              <a:t>Дикторонезависимое</a:t>
            </a:r>
            <a:r>
              <a:rPr lang="ru-RU" dirty="0"/>
              <a:t> </a:t>
            </a:r>
            <a:r>
              <a:rPr lang="en" dirty="0"/>
              <a:t>(vs. </a:t>
            </a:r>
            <a:r>
              <a:rPr lang="ru-RU" dirty="0"/>
              <a:t>Настроенное на диктора</a:t>
            </a:r>
            <a:r>
              <a:rPr lang="en" dirty="0"/>
              <a:t>)</a:t>
            </a:r>
          </a:p>
          <a:p>
            <a:r>
              <a:rPr lang="ru-RU" dirty="0"/>
              <a:t>Непрерывная речь</a:t>
            </a:r>
            <a:r>
              <a:rPr lang="en" dirty="0"/>
              <a:t> (vs </a:t>
            </a:r>
            <a:r>
              <a:rPr lang="ru-RU" dirty="0"/>
              <a:t>изолированные слова</a:t>
            </a:r>
            <a:r>
              <a:rPr lang="en" dirty="0"/>
              <a:t>)</a:t>
            </a:r>
          </a:p>
          <a:p>
            <a:r>
              <a:rPr lang="ru-RU" dirty="0"/>
              <a:t>Потоковое, онлайн и офлайн распознавание </a:t>
            </a:r>
          </a:p>
        </p:txBody>
      </p:sp>
    </p:spTree>
    <p:extLst>
      <p:ext uri="{BB962C8B-B14F-4D97-AF65-F5344CB8AC3E}">
        <p14:creationId xmlns:p14="http://schemas.microsoft.com/office/powerpoint/2010/main" val="3014653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1E810D-C091-C641-AE66-3BFA4959F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SOTA </a:t>
            </a:r>
            <a:r>
              <a:rPr lang="ru-RU" dirty="0"/>
              <a:t>для распознавания речи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E01FDD0-2BA3-8A47-BF3E-EFB6DFE35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477" y="1690688"/>
            <a:ext cx="11385804" cy="4648467"/>
          </a:xfrm>
        </p:spPr>
      </p:pic>
    </p:spTree>
    <p:extLst>
      <p:ext uri="{BB962C8B-B14F-4D97-AF65-F5344CB8AC3E}">
        <p14:creationId xmlns:p14="http://schemas.microsoft.com/office/powerpoint/2010/main" val="2554145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B0CD1-5D52-9E45-8C05-681056EC9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Ресурсы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9BCA0E-7918-B34D-8146-B0E059ED0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http://web.stanford.edu/class/cs224s/</a:t>
            </a:r>
            <a:endParaRPr lang="ru-RU" dirty="0"/>
          </a:p>
          <a:p>
            <a:endParaRPr lang="ru-RU" dirty="0">
              <a:hlinkClick r:id="rId3"/>
            </a:endParaRPr>
          </a:p>
          <a:p>
            <a:r>
              <a:rPr lang="en" dirty="0">
                <a:hlinkClick r:id="rId3"/>
              </a:rPr>
              <a:t>https://developers.sber.ru</a:t>
            </a:r>
            <a:r>
              <a:rPr lang="ru-RU" dirty="0"/>
              <a:t> портал технологий</a:t>
            </a:r>
          </a:p>
          <a:p>
            <a:r>
              <a:rPr lang="en" dirty="0">
                <a:hlinkClick r:id="rId4"/>
              </a:rPr>
              <a:t>https://github.com/salute-developers</a:t>
            </a:r>
            <a:r>
              <a:rPr lang="ru-RU" dirty="0"/>
              <a:t> открытые технологии</a:t>
            </a:r>
          </a:p>
          <a:p>
            <a:endParaRPr lang="ru-RU" dirty="0"/>
          </a:p>
          <a:p>
            <a:r>
              <a:rPr lang="en" dirty="0">
                <a:hlinkClick r:id="rId5"/>
              </a:rPr>
              <a:t>https://github.com/karpnv/speech-tech-mipt</a:t>
            </a:r>
            <a:r>
              <a:rPr lang="en" dirty="0"/>
              <a:t> </a:t>
            </a:r>
            <a:r>
              <a:rPr lang="ru-RU" dirty="0"/>
              <a:t>наш </a:t>
            </a:r>
            <a:r>
              <a:rPr lang="ru-RU" dirty="0" err="1"/>
              <a:t>репозиторий</a:t>
            </a:r>
            <a:r>
              <a:rPr lang="ru-RU" dirty="0"/>
              <a:t> </a:t>
            </a:r>
          </a:p>
          <a:p>
            <a:r>
              <a:rPr lang="en" dirty="0">
                <a:hlinkClick r:id="rId6"/>
              </a:rPr>
              <a:t>https://sbervideo.sberbank.ru/channels/VxvyielqeMRhNuZddL</a:t>
            </a:r>
            <a:r>
              <a:rPr lang="ru-RU" dirty="0"/>
              <a:t> записи 2021 года</a:t>
            </a:r>
            <a:endParaRPr lang="en" dirty="0"/>
          </a:p>
          <a:p>
            <a:r>
              <a:rPr lang="en-US" dirty="0">
                <a:hlinkClick r:id="rId7"/>
              </a:rPr>
              <a:t>https://github.com/salute-developers/golos</a:t>
            </a:r>
            <a:r>
              <a:rPr lang="en-US" dirty="0"/>
              <a:t> </a:t>
            </a:r>
            <a:r>
              <a:rPr lang="ru-RU" dirty="0"/>
              <a:t> открытый </a:t>
            </a:r>
            <a:r>
              <a:rPr lang="ru-RU" dirty="0" err="1"/>
              <a:t>датасет</a:t>
            </a:r>
            <a:r>
              <a:rPr lang="en-US" dirty="0"/>
              <a:t> </a:t>
            </a:r>
            <a:r>
              <a:rPr lang="ru-RU" dirty="0"/>
              <a:t>и модели</a:t>
            </a:r>
            <a:endParaRPr lang="en-US" dirty="0"/>
          </a:p>
          <a:p>
            <a:r>
              <a:rPr lang="en" dirty="0">
                <a:hlinkClick r:id="rId8"/>
              </a:rPr>
              <a:t>https://habr.com/ru/company/sberdevices/blog/</a:t>
            </a:r>
            <a:r>
              <a:rPr lang="en" dirty="0"/>
              <a:t> </a:t>
            </a:r>
            <a:r>
              <a:rPr lang="ru-RU" dirty="0"/>
              <a:t>блог на </a:t>
            </a:r>
            <a:r>
              <a:rPr lang="ru-RU" dirty="0" err="1"/>
              <a:t>Хабр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3267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97419C-92B4-4F48-A54F-8F90994F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Речевые статьи в блоге </a:t>
            </a:r>
            <a:r>
              <a:rPr lang="en-US" dirty="0" err="1"/>
              <a:t>Habr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97ED37-16FD-D146-B761-8E9B8CF5D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" dirty="0">
                <a:hlinkClick r:id="rId2"/>
              </a:rPr>
              <a:t>https://habr.com/ru/company/sberdevices/blog/684228/</a:t>
            </a:r>
            <a:r>
              <a:rPr lang="en" dirty="0"/>
              <a:t> </a:t>
            </a:r>
            <a:r>
              <a:rPr lang="ru-RU" dirty="0" err="1"/>
              <a:t>мультиспикер</a:t>
            </a:r>
            <a:r>
              <a:rPr lang="ru-RU" dirty="0"/>
              <a:t>  </a:t>
            </a:r>
          </a:p>
          <a:p>
            <a:r>
              <a:rPr lang="en" dirty="0">
                <a:hlinkClick r:id="rId3"/>
              </a:rPr>
              <a:t>https://habr.com/ru/company/sberdevices/blog/658575/</a:t>
            </a:r>
            <a:r>
              <a:rPr lang="ru-RU" dirty="0"/>
              <a:t> </a:t>
            </a:r>
            <a:r>
              <a:rPr lang="ru-RU" dirty="0" err="1"/>
              <a:t>Телеграм</a:t>
            </a:r>
            <a:r>
              <a:rPr lang="ru-RU" dirty="0"/>
              <a:t> бот</a:t>
            </a:r>
          </a:p>
          <a:p>
            <a:r>
              <a:rPr lang="en" dirty="0">
                <a:hlinkClick r:id="rId4"/>
              </a:rPr>
              <a:t>https://habr.com/ru/company/sberdevices/blog/569082/</a:t>
            </a:r>
            <a:r>
              <a:rPr lang="ru-RU" dirty="0"/>
              <a:t> обучение акустической модели</a:t>
            </a:r>
          </a:p>
          <a:p>
            <a:r>
              <a:rPr lang="en" dirty="0">
                <a:hlinkClick r:id="rId5"/>
              </a:rPr>
              <a:t>https://habr.com/ru/company/sberdevices/blog/559496/</a:t>
            </a:r>
            <a:r>
              <a:rPr lang="ru-RU" dirty="0"/>
              <a:t>  описание открытого </a:t>
            </a:r>
            <a:r>
              <a:rPr lang="ru-RU" dirty="0" err="1"/>
              <a:t>датасета</a:t>
            </a:r>
            <a:r>
              <a:rPr lang="ru-RU" dirty="0"/>
              <a:t> Голос</a:t>
            </a:r>
          </a:p>
          <a:p>
            <a:r>
              <a:rPr lang="en" dirty="0">
                <a:hlinkClick r:id="rId6"/>
              </a:rPr>
              <a:t>https://habr.com/ru/company/sberdevices/blog/548812/</a:t>
            </a:r>
            <a:r>
              <a:rPr lang="ru-RU" dirty="0"/>
              <a:t> синтез </a:t>
            </a:r>
            <a:r>
              <a:rPr lang="en-US" dirty="0" err="1"/>
              <a:t>qTacotron</a:t>
            </a:r>
            <a:endParaRPr lang="ru-RU" dirty="0"/>
          </a:p>
          <a:p>
            <a:r>
              <a:rPr lang="en-US" dirty="0">
                <a:hlinkClick r:id="rId7"/>
              </a:rPr>
              <a:t>https://habr.com/ru/company/sberdevices/blog/551522/</a:t>
            </a:r>
            <a:r>
              <a:rPr lang="ru-RU" dirty="0"/>
              <a:t> эмоции в речи</a:t>
            </a:r>
            <a:endParaRPr lang="en-US" dirty="0"/>
          </a:p>
          <a:p>
            <a:r>
              <a:rPr lang="en" dirty="0">
                <a:hlinkClick r:id="rId8"/>
              </a:rPr>
              <a:t>https://habr.com/ru/company/sberbank/blog/520120/</a:t>
            </a:r>
            <a:r>
              <a:rPr lang="en" dirty="0"/>
              <a:t> </a:t>
            </a:r>
            <a:r>
              <a:rPr lang="ru-RU" dirty="0"/>
              <a:t>обработка звука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267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3B0FC8-102E-5642-A5E7-C6493B99B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/>
              <a:t>			Спасибо за внимание!</a:t>
            </a:r>
          </a:p>
          <a:p>
            <a:pPr marL="0" indent="0" algn="ctr">
              <a:buNone/>
            </a:pPr>
            <a:r>
              <a:rPr lang="ru-RU" sz="4400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893497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E85F41-D695-F244-BD47-5522968A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687DB-FBA2-CE40-BEF4-B2B9EC9EC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Sber</a:t>
            </a:r>
            <a:r>
              <a:rPr lang="en-US" dirty="0"/>
              <a:t> </a:t>
            </a:r>
            <a:r>
              <a:rPr lang="en-US" dirty="0" err="1"/>
              <a:t>SmartMarker</a:t>
            </a:r>
            <a:endParaRPr lang="ru-RU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https://developers.sber.ru</a:t>
            </a:r>
            <a:r>
              <a:rPr lang="ru-RU" dirty="0"/>
              <a:t> 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864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89F5B-EC33-D14F-B660-112B3B85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F00C49-8B86-DE42-8B8C-F8824BCBA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http://web.stanford.edu/class/cs224s/</a:t>
            </a:r>
            <a:r>
              <a:rPr lang="en-US" dirty="0"/>
              <a:t> </a:t>
            </a:r>
            <a:r>
              <a:rPr lang="ru-RU" dirty="0"/>
              <a:t>преподавался </a:t>
            </a:r>
            <a:r>
              <a:rPr lang="en" dirty="0"/>
              <a:t>Dan </a:t>
            </a:r>
            <a:r>
              <a:rPr lang="en" dirty="0" err="1"/>
              <a:t>Jurafsky</a:t>
            </a:r>
            <a:endParaRPr lang="en-US" dirty="0"/>
          </a:p>
          <a:p>
            <a:r>
              <a:rPr lang="ru-RU" dirty="0"/>
              <a:t>1</a:t>
            </a:r>
            <a:r>
              <a:rPr lang="en-US" dirty="0"/>
              <a:t>5</a:t>
            </a:r>
            <a:r>
              <a:rPr lang="ru-RU" dirty="0"/>
              <a:t> недель</a:t>
            </a:r>
          </a:p>
          <a:p>
            <a:r>
              <a:rPr lang="ru-RU" dirty="0"/>
              <a:t>1,5 пары в неделю: теория + практика</a:t>
            </a:r>
          </a:p>
          <a:p>
            <a:r>
              <a:rPr lang="ru-RU" dirty="0"/>
              <a:t>5 преподавателей из управления речевых технологий </a:t>
            </a:r>
            <a:r>
              <a:rPr lang="en-US" dirty="0" err="1"/>
              <a:t>SberDevices</a:t>
            </a:r>
            <a:endParaRPr lang="ru-RU" dirty="0"/>
          </a:p>
          <a:p>
            <a:pPr lvl="1"/>
            <a:r>
              <a:rPr lang="ru-RU" dirty="0"/>
              <a:t>Карпов Николай</a:t>
            </a:r>
          </a:p>
          <a:p>
            <a:pPr lvl="1"/>
            <a:r>
              <a:rPr lang="ru-RU" dirty="0" err="1"/>
              <a:t>Господинов</a:t>
            </a:r>
            <a:r>
              <a:rPr lang="ru-RU" dirty="0"/>
              <a:t> Георгий </a:t>
            </a:r>
          </a:p>
          <a:p>
            <a:pPr lvl="1"/>
            <a:r>
              <a:rPr lang="ru-RU" dirty="0" err="1"/>
              <a:t>Минькин</a:t>
            </a:r>
            <a:r>
              <a:rPr lang="ru-RU" dirty="0"/>
              <a:t> Федор </a:t>
            </a:r>
          </a:p>
          <a:p>
            <a:pPr lvl="1"/>
            <a:r>
              <a:rPr lang="ru-RU" dirty="0"/>
              <a:t>Богомолов Павел </a:t>
            </a:r>
          </a:p>
          <a:p>
            <a:pPr lvl="1"/>
            <a:r>
              <a:rPr lang="ru-RU" dirty="0" err="1"/>
              <a:t>Стрелинг</a:t>
            </a:r>
            <a:r>
              <a:rPr lang="ru-RU" dirty="0"/>
              <a:t> Гриша</a:t>
            </a:r>
          </a:p>
          <a:p>
            <a:r>
              <a:rPr lang="ru-RU" dirty="0"/>
              <a:t>5 домашних заданий</a:t>
            </a:r>
            <a:r>
              <a:rPr lang="en-US" dirty="0"/>
              <a:t> </a:t>
            </a:r>
            <a:r>
              <a:rPr lang="ru-RU" dirty="0"/>
              <a:t>(Д/З)</a:t>
            </a:r>
            <a:r>
              <a:rPr lang="en-US" dirty="0"/>
              <a:t>, </a:t>
            </a:r>
            <a:r>
              <a:rPr lang="ru-RU" dirty="0"/>
              <a:t>на каждую по 2 недели на выполнение</a:t>
            </a:r>
          </a:p>
          <a:p>
            <a:r>
              <a:rPr lang="ru-RU" dirty="0"/>
              <a:t>Итоговая оценка вычисляется как средняя величина оценок за Д/З, сданные вовремя. За Д/З не вовремя – минус 3 балла к оценке за него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Презентация лучших проектов на последнем семинаре </a:t>
            </a:r>
          </a:p>
        </p:txBody>
      </p:sp>
    </p:spTree>
    <p:extLst>
      <p:ext uri="{BB962C8B-B14F-4D97-AF65-F5344CB8AC3E}">
        <p14:creationId xmlns:p14="http://schemas.microsoft.com/office/powerpoint/2010/main" val="1455245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19060-D905-3141-8555-43FE615BB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Логика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33F58-0FAB-FC43-8B22-A2D66F2E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Общее понимание принципов работы диалоговых систем</a:t>
            </a:r>
          </a:p>
          <a:p>
            <a:r>
              <a:rPr lang="ru-RU" dirty="0"/>
              <a:t>Построение диалоговой системы при помощи </a:t>
            </a:r>
            <a:r>
              <a:rPr lang="en" dirty="0" err="1"/>
              <a:t>SmartMarket</a:t>
            </a:r>
            <a:endParaRPr lang="ru-RU" dirty="0"/>
          </a:p>
          <a:p>
            <a:r>
              <a:rPr lang="ru-RU" dirty="0"/>
              <a:t>Методы анализа речевых сигналов </a:t>
            </a:r>
          </a:p>
          <a:p>
            <a:r>
              <a:rPr lang="ru-RU" dirty="0"/>
              <a:t>Поиск ключевого слова</a:t>
            </a:r>
            <a:endParaRPr lang="en-US" dirty="0"/>
          </a:p>
          <a:p>
            <a:r>
              <a:rPr lang="ru-RU" dirty="0"/>
              <a:t>Распознавание речи</a:t>
            </a:r>
          </a:p>
          <a:p>
            <a:r>
              <a:rPr lang="ru-RU" dirty="0"/>
              <a:t>Улучшение распознавания речи</a:t>
            </a:r>
          </a:p>
          <a:p>
            <a:r>
              <a:rPr lang="ru-RU" dirty="0"/>
              <a:t>Синтез речи</a:t>
            </a:r>
          </a:p>
        </p:txBody>
      </p:sp>
    </p:spTree>
    <p:extLst>
      <p:ext uri="{BB962C8B-B14F-4D97-AF65-F5344CB8AC3E}">
        <p14:creationId xmlns:p14="http://schemas.microsoft.com/office/powerpoint/2010/main" val="2628123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40A81-1090-F440-B008-05095159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79FBDB-0F39-DC4F-87E0-50C560369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Python3</a:t>
            </a:r>
          </a:p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 err="1"/>
              <a:t>Pytorch</a:t>
            </a:r>
            <a:endParaRPr lang="en-US" dirty="0"/>
          </a:p>
          <a:p>
            <a:r>
              <a:rPr lang="en-US" dirty="0" err="1"/>
              <a:t>Colab</a:t>
            </a:r>
            <a:endParaRPr lang="en-US" dirty="0"/>
          </a:p>
          <a:p>
            <a:r>
              <a:rPr lang="en-US" dirty="0"/>
              <a:t>Audacity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981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5F57C-6F39-CC44-8135-C690E0C3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310101-6F7B-AC4E-ABFE-1DC4B72E9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Обзор современных речевых технологий и задач, затронутых в дисциплине, орг. вопросы, технологии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Практикум 1. </a:t>
            </a:r>
            <a:r>
              <a:rPr lang="en" dirty="0" err="1"/>
              <a:t>SmartSpeech</a:t>
            </a:r>
            <a:r>
              <a:rPr lang="en" dirty="0"/>
              <a:t> API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2475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542598-5066-164E-9163-609629EB7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815F62-F6E5-0F4B-A30E-15F5751BF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Введение в диалоговые системы. </a:t>
            </a:r>
          </a:p>
          <a:p>
            <a:pPr marL="0" indent="0">
              <a:buNone/>
            </a:pPr>
            <a:r>
              <a:rPr lang="ru-RU" dirty="0"/>
              <a:t>Способы исследования диалогов, архитектуры диалоговых систем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Практикум 2.</a:t>
            </a:r>
            <a:r>
              <a:rPr lang="en-US" dirty="0"/>
              <a:t> </a:t>
            </a:r>
            <a:r>
              <a:rPr lang="ru-RU" dirty="0"/>
              <a:t>Навык диалогового ассистента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ДЗ 1 Сделать навык для ассистента в </a:t>
            </a:r>
            <a:r>
              <a:rPr lang="en" dirty="0" err="1"/>
              <a:t>SmartMarket</a:t>
            </a:r>
            <a:r>
              <a:rPr lang="en" dirty="0"/>
              <a:t>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45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D9EAD-5D01-1A4F-ABCF-C89F994B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30FB64-91BB-DF47-95E2-36A997C9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Введение в акустику, цифровой обработки сигналов, спектральный анализ. Модель генерации речи источник-фильтр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Практикум 3. Построение спектрограммы и определение своих формант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48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AB6185-4A2E-FC4E-AA22-022317D1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A833B2-E8C8-4E4D-A4C2-937140945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Алгоритмы улучшения звука:  коэффициенты линейного предсказания, адаптивные цифровые фильтры,</a:t>
            </a:r>
            <a:r>
              <a:rPr lang="en-US" dirty="0"/>
              <a:t> </a:t>
            </a:r>
            <a:r>
              <a:rPr lang="ru-RU" dirty="0"/>
              <a:t>шумоподавление, АЕС …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Практикум 4. ЦОС, создание и применение фильтров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59770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2975</TotalTime>
  <Words>1092</Words>
  <Application>Microsoft Macintosh PowerPoint</Application>
  <PresentationFormat>Широкоэкранный</PresentationFormat>
  <Paragraphs>177</Paragraphs>
  <Slides>29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System Font Regular</vt:lpstr>
      <vt:lpstr>Тема Office</vt:lpstr>
      <vt:lpstr>Курс «Речевые техологии»</vt:lpstr>
      <vt:lpstr>О себе</vt:lpstr>
      <vt:lpstr>Структура курса</vt:lpstr>
      <vt:lpstr>Логика курса</vt:lpstr>
      <vt:lpstr> Технологии</vt:lpstr>
      <vt:lpstr>Неделя 1</vt:lpstr>
      <vt:lpstr>Неделя 2</vt:lpstr>
      <vt:lpstr>Неделя 3</vt:lpstr>
      <vt:lpstr>Неделя 4</vt:lpstr>
      <vt:lpstr>Неделя 5</vt:lpstr>
      <vt:lpstr>Неделя 6</vt:lpstr>
      <vt:lpstr>Неделя 7</vt:lpstr>
      <vt:lpstr>Неделя 8</vt:lpstr>
      <vt:lpstr>Неделя 9</vt:lpstr>
      <vt:lpstr>Неделя 10</vt:lpstr>
      <vt:lpstr>Неделя 11</vt:lpstr>
      <vt:lpstr>Неделя 12</vt:lpstr>
      <vt:lpstr>Неделя 13</vt:lpstr>
      <vt:lpstr>Неделя 14</vt:lpstr>
      <vt:lpstr>Неделя 15</vt:lpstr>
      <vt:lpstr>Презентация PowerPoint</vt:lpstr>
      <vt:lpstr>Презентация PowerPoint</vt:lpstr>
      <vt:lpstr>Речевые технологии за рамками курса</vt:lpstr>
      <vt:lpstr>Распознавание речи</vt:lpstr>
      <vt:lpstr>SOTA для распознавания речи</vt:lpstr>
      <vt:lpstr>Ресурсы </vt:lpstr>
      <vt:lpstr>Речевые статьи в блоге Habr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Речевые техологии</dc:title>
  <dc:creator>Microsoft Office User</dc:creator>
  <cp:lastModifiedBy>Microsoft Office User</cp:lastModifiedBy>
  <cp:revision>186</cp:revision>
  <dcterms:created xsi:type="dcterms:W3CDTF">2021-09-05T14:14:10Z</dcterms:created>
  <dcterms:modified xsi:type="dcterms:W3CDTF">2022-09-07T06:13:29Z</dcterms:modified>
</cp:coreProperties>
</file>